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2" r:id="rId3"/>
    <p:sldId id="322" r:id="rId4"/>
    <p:sldId id="271" r:id="rId5"/>
    <p:sldId id="275" r:id="rId6"/>
    <p:sldId id="310" r:id="rId7"/>
    <p:sldId id="311" r:id="rId8"/>
    <p:sldId id="323" r:id="rId9"/>
    <p:sldId id="312" r:id="rId10"/>
    <p:sldId id="279" r:id="rId11"/>
    <p:sldId id="315" r:id="rId12"/>
    <p:sldId id="317" r:id="rId13"/>
    <p:sldId id="320" r:id="rId14"/>
    <p:sldId id="321" r:id="rId15"/>
    <p:sldId id="318" r:id="rId16"/>
    <p:sldId id="284" r:id="rId17"/>
  </p:sldIdLst>
  <p:sldSz cx="9144000" cy="6858000" type="screen4x3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8" autoAdjust="0"/>
    <p:restoredTop sz="79336" autoAdjust="0"/>
  </p:normalViewPr>
  <p:slideViewPr>
    <p:cSldViewPr>
      <p:cViewPr varScale="1">
        <p:scale>
          <a:sx n="86" d="100"/>
          <a:sy n="86" d="100"/>
        </p:scale>
        <p:origin x="9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4-17T15:15:09.633" idx="5">
    <p:pos x="612" y="871"/>
    <p:text>Careful: "UoL".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A5FE7-15CE-49FA-9A9B-E19B773F4A74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B904A-0B9A-4714-AB69-130043633B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82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904A-0B9A-4714-AB69-130043633B0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10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904A-0B9A-4714-AB69-130043633B0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927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904A-0B9A-4714-AB69-130043633B0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05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904A-0B9A-4714-AB69-130043633B0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501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904A-0B9A-4714-AB69-130043633B0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904A-0B9A-4714-AB69-130043633B0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2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904A-0B9A-4714-AB69-130043633B0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27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B904A-0B9A-4714-AB69-130043633B0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85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17EF-3078-45E4-BCFD-C370813B72B9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FAA-3B04-4FD3-8F16-70A6E07D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4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17EF-3078-45E4-BCFD-C370813B72B9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FAA-3B04-4FD3-8F16-70A6E07D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02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17EF-3078-45E4-BCFD-C370813B72B9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FAA-3B04-4FD3-8F16-70A6E07D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0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17EF-3078-45E4-BCFD-C370813B72B9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FAA-3B04-4FD3-8F16-70A6E07D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17EF-3078-45E4-BCFD-C370813B72B9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FAA-3B04-4FD3-8F16-70A6E07D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92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17EF-3078-45E4-BCFD-C370813B72B9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FAA-3B04-4FD3-8F16-70A6E07D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24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17EF-3078-45E4-BCFD-C370813B72B9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FAA-3B04-4FD3-8F16-70A6E07D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2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17EF-3078-45E4-BCFD-C370813B72B9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FAA-3B04-4FD3-8F16-70A6E07D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4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17EF-3078-45E4-BCFD-C370813B72B9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FAA-3B04-4FD3-8F16-70A6E07D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3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17EF-3078-45E4-BCFD-C370813B72B9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FAA-3B04-4FD3-8F16-70A6E07D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74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17EF-3078-45E4-BCFD-C370813B72B9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6FAA-3B04-4FD3-8F16-70A6E07D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0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417EF-3078-45E4-BCFD-C370813B72B9}" type="datetimeFigureOut">
              <a:rPr lang="en-GB" smtClean="0"/>
              <a:t>25/04/2014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B6FAA-3B04-4FD3-8F16-70A6E07D2C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13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find.jorum.ac.uk/resources/18494" TargetMode="External"/><Relationship Id="rId3" Type="http://schemas.openxmlformats.org/officeDocument/2006/relationships/hyperlink" Target="http://find.jorum.ac.uk/resources/18511" TargetMode="External"/><Relationship Id="rId7" Type="http://schemas.openxmlformats.org/officeDocument/2006/relationships/hyperlink" Target="http://find.jorum.ac.uk/resources/1851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nd.jorum.ac.uk/resources/18518" TargetMode="External"/><Relationship Id="rId5" Type="http://schemas.openxmlformats.org/officeDocument/2006/relationships/hyperlink" Target="http://find.jorum.ac.uk/resources/18903" TargetMode="External"/><Relationship Id="rId4" Type="http://schemas.openxmlformats.org/officeDocument/2006/relationships/hyperlink" Target="http://find.jorum.ac.uk/resources/18526" TargetMode="External"/><Relationship Id="rId9" Type="http://schemas.openxmlformats.org/officeDocument/2006/relationships/hyperlink" Target="http://find.jorum.ac.uk/resources/1890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find.jorum.ac.uk/resources/18907" TargetMode="External"/><Relationship Id="rId3" Type="http://schemas.openxmlformats.org/officeDocument/2006/relationships/hyperlink" Target="http://find.jorum.ac.uk/resources/18755" TargetMode="External"/><Relationship Id="rId7" Type="http://schemas.openxmlformats.org/officeDocument/2006/relationships/hyperlink" Target="http://find.jorum.ac.uk/resources/1889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ind.jorum.ac.uk/resources/18536" TargetMode="External"/><Relationship Id="rId5" Type="http://schemas.openxmlformats.org/officeDocument/2006/relationships/hyperlink" Target="http://find.jorum.ac.uk/resources/18520" TargetMode="External"/><Relationship Id="rId10" Type="http://schemas.openxmlformats.org/officeDocument/2006/relationships/hyperlink" Target="http://cfap.coursesites.com/" TargetMode="External"/><Relationship Id="rId4" Type="http://schemas.openxmlformats.org/officeDocument/2006/relationships/hyperlink" Target="http://find.jorum.ac.uk/resources/18529" TargetMode="External"/><Relationship Id="rId9" Type="http://schemas.openxmlformats.org/officeDocument/2006/relationships/hyperlink" Target="http://find.jorum.ac.uk/resources/1853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domainhttp://pixabay.com/en/glass-spyglass-magnifying-research-307306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jpg"/><Relationship Id="rId7" Type="http://schemas.openxmlformats.org/officeDocument/2006/relationships/hyperlink" Target="http://commons.wikimedia.org/wiki/User:Kingroyo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hyperlink" Target="http://www.imagecodr.org/" TargetMode="External"/><Relationship Id="rId4" Type="http://schemas.openxmlformats.org/officeDocument/2006/relationships/hyperlink" Target="http://www.flickr.com/people/uaeincredible/" TargetMode="External"/><Relationship Id="rId9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://pixabay.com/en/diagram-symbol-office-database-23676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http://ljvaughn.deviantart.com/art/Steampunk-Wings-in-Silver-13191336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mailto:Ale.Armellini@northampton.ac.uk" TargetMode="External"/><Relationship Id="rId4" Type="http://schemas.openxmlformats.org/officeDocument/2006/relationships/hyperlink" Target="mailto:Ming.Nie@northampton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digitalphotos.net/images/Gestures_g185-Handshaking_Business_People_p88858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632848" cy="1728192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an More</a:t>
            </a:r>
            <a:b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Northampton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3644321"/>
            <a:ext cx="6400800" cy="1584176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 Ming 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Nie and Prof Ale Armellini</a:t>
            </a: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Institute 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Learning &amp;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Teaching in HE</a:t>
            </a: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Northampton</a:t>
            </a:r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24" y="5445224"/>
            <a:ext cx="2423566" cy="956173"/>
          </a:xfrm>
          <a:prstGeom prst="rect">
            <a:avLst/>
          </a:prstGeom>
        </p:spPr>
      </p:pic>
      <p:pic>
        <p:nvPicPr>
          <p:cNvPr id="7" name="Picture 6" descr="Uni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"/>
            <a:ext cx="3528391" cy="90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7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051720" y="58078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effectLst/>
              </a:rPr>
              <a:t>A framework for transforming teaching materials into OERs</a:t>
            </a:r>
            <a:endParaRPr lang="en-GB" sz="2000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10047" y="480509"/>
            <a:ext cx="1800200" cy="600661"/>
          </a:xfrm>
          <a:prstGeom prst="rect">
            <a:avLst/>
          </a:prstGeom>
        </p:spPr>
        <p:txBody>
          <a:bodyPr anchor="t">
            <a:normAutofit fontScale="90000" lnSpcReduction="10000"/>
          </a:bodyPr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C00000"/>
                </a:solidFill>
                <a:latin typeface="Cambria" pitchFamily="18" charset="0"/>
              </a:rPr>
              <a:t>C</a:t>
            </a:r>
            <a:r>
              <a:rPr lang="en-GB" sz="4000" b="1" dirty="0" smtClean="0">
                <a:solidFill>
                  <a:schemeClr val="accent3"/>
                </a:solidFill>
                <a:latin typeface="Cambria" pitchFamily="18" charset="0"/>
              </a:rPr>
              <a:t>O</a:t>
            </a:r>
            <a:r>
              <a:rPr lang="en-GB" sz="4000" b="1" dirty="0" smtClean="0">
                <a:solidFill>
                  <a:srgbClr val="7030A0"/>
                </a:solidFill>
                <a:latin typeface="Cambria" pitchFamily="18" charset="0"/>
              </a:rPr>
              <a:t>RR</a:t>
            </a:r>
            <a:r>
              <a:rPr lang="en-GB" sz="4000" b="1" dirty="0" smtClean="0">
                <a:solidFill>
                  <a:schemeClr val="accent5"/>
                </a:solidFill>
                <a:latin typeface="Cambria" pitchFamily="18" charset="0"/>
              </a:rPr>
              <a:t>E</a:t>
            </a:r>
            <a:r>
              <a:rPr lang="en-GB" sz="4000" b="1" dirty="0" smtClean="0">
                <a:solidFill>
                  <a:schemeClr val="tx2"/>
                </a:solidFill>
                <a:latin typeface="Cambria" pitchFamily="18" charset="0"/>
              </a:rPr>
              <a:t>:</a:t>
            </a:r>
            <a:endParaRPr lang="en-GB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27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5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404664"/>
            <a:ext cx="8229600" cy="850106"/>
          </a:xfrm>
          <a:prstGeom prst="rect">
            <a:avLst/>
          </a:prstGeom>
        </p:spPr>
        <p:txBody>
          <a:bodyPr/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OERs in JORUM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06930"/>
              </p:ext>
            </p:extLst>
          </p:nvPr>
        </p:nvGraphicFramePr>
        <p:xfrm>
          <a:off x="544669" y="1268760"/>
          <a:ext cx="8203795" cy="4915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948"/>
                <a:gridCol w="3371351"/>
                <a:gridCol w="1080120"/>
                <a:gridCol w="1368152"/>
                <a:gridCol w="864096"/>
                <a:gridCol w="1152128"/>
              </a:tblGrid>
              <a:tr h="5874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Title &amp; URL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Subject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Type</a:t>
                      </a:r>
                      <a:r>
                        <a:rPr lang="en-GB" sz="1600" baseline="0" dirty="0" smtClean="0">
                          <a:effectLst/>
                        </a:rPr>
                        <a:t> &amp; Format</a:t>
                      </a:r>
                      <a:endParaRPr lang="en-GB" sz="1600" dirty="0" smtClean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Views</a:t>
                      </a: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Downloads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95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Working with type: An overview of typographic and layout principles, </a:t>
                      </a:r>
                      <a:r>
                        <a:rPr lang="en-GB" sz="1200" u="sng" dirty="0">
                          <a:effectLst/>
                          <a:hlinkClick r:id="rId3"/>
                        </a:rPr>
                        <a:t>http://find.jorum.ac.uk/resources/18511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2D Design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Tutorial</a:t>
                      </a:r>
                      <a:r>
                        <a:rPr lang="en-GB" sz="1200" baseline="0" dirty="0" smtClean="0">
                          <a:effectLst/>
                        </a:rPr>
                        <a:t> in</a:t>
                      </a:r>
                      <a:r>
                        <a:rPr lang="en-GB" sz="1200" dirty="0" smtClean="0">
                          <a:effectLst/>
                        </a:rPr>
                        <a:t> PDF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GB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Jan)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+mn-lt"/>
                        </a:rPr>
                        <a:t>97</a:t>
                      </a:r>
                      <a:endParaRPr lang="en-GB" sz="1600" b="1" dirty="0" smtClean="0">
                        <a:latin typeface="+mn-lt"/>
                      </a:endParaRP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 Jan)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4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How </a:t>
                      </a:r>
                      <a:r>
                        <a:rPr lang="en-GB" sz="1200" dirty="0" smtClean="0">
                          <a:effectLst/>
                        </a:rPr>
                        <a:t>dark </a:t>
                      </a:r>
                      <a:r>
                        <a:rPr lang="en-GB" sz="1200" dirty="0">
                          <a:effectLst/>
                        </a:rPr>
                        <a:t>were the ‘Dark Ages’? – Early English Literature, </a:t>
                      </a:r>
                      <a:r>
                        <a:rPr lang="en-GB" sz="1200" u="sng" dirty="0">
                          <a:effectLst/>
                          <a:hlinkClick r:id="rId4"/>
                        </a:rPr>
                        <a:t>http://find.jorum.ac.uk/resources/18526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English &amp; Creative Writing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PowerPoint</a:t>
                      </a:r>
                      <a:r>
                        <a:rPr lang="en-GB" sz="1200" baseline="0" dirty="0" smtClean="0">
                          <a:effectLst/>
                        </a:rPr>
                        <a:t> presentation</a:t>
                      </a:r>
                      <a:r>
                        <a:rPr lang="en-GB" sz="1200" dirty="0" smtClean="0">
                          <a:effectLst/>
                        </a:rPr>
                        <a:t>, Lecture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 Feb)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43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 Feb)</a:t>
                      </a: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53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Creating Myths,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http://find.jorum.ac.uk/resources/18903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English &amp; Creative Writing</a:t>
                      </a:r>
                      <a:endParaRPr lang="en-GB" sz="1200" dirty="0" smtClean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PowerPoint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resentation &amp; PDF,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Exercise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Apr)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35</a:t>
                      </a:r>
                    </a:p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(Since Apr)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4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The </a:t>
                      </a:r>
                      <a:r>
                        <a:rPr lang="en-GB" sz="1200" dirty="0">
                          <a:effectLst/>
                        </a:rPr>
                        <a:t>political agenda: effect on service delivery, </a:t>
                      </a:r>
                      <a:r>
                        <a:rPr lang="en-GB" sz="1200" u="sng" dirty="0">
                          <a:effectLst/>
                          <a:hlinkClick r:id="rId6"/>
                        </a:rPr>
                        <a:t>http://find.jorum.ac.uk/resources/18518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Nursing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Learning</a:t>
                      </a:r>
                      <a:r>
                        <a:rPr lang="en-GB" sz="1200" baseline="0" dirty="0" smtClean="0">
                          <a:effectLst/>
                        </a:rPr>
                        <a:t> activity in </a:t>
                      </a:r>
                      <a:r>
                        <a:rPr lang="en-GB" sz="1200" dirty="0" smtClean="0">
                          <a:effectLst/>
                        </a:rPr>
                        <a:t>Word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38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Mar)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+mn-lt"/>
                        </a:rPr>
                        <a:t>14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Mar)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50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Patient/carer’s </a:t>
                      </a:r>
                      <a:r>
                        <a:rPr lang="en-GB" sz="1200" dirty="0">
                          <a:effectLst/>
                        </a:rPr>
                        <a:t>f</a:t>
                      </a:r>
                      <a:r>
                        <a:rPr lang="en-GB" sz="1200" dirty="0" smtClean="0">
                          <a:effectLst/>
                        </a:rPr>
                        <a:t>eedback </a:t>
                      </a:r>
                      <a:r>
                        <a:rPr lang="en-GB" sz="1200" dirty="0">
                          <a:effectLst/>
                        </a:rPr>
                        <a:t>to </a:t>
                      </a:r>
                      <a:r>
                        <a:rPr lang="en-GB" sz="1200" dirty="0" smtClean="0">
                          <a:effectLst/>
                        </a:rPr>
                        <a:t>enhance </a:t>
                      </a:r>
                      <a:r>
                        <a:rPr lang="en-GB" sz="1200" dirty="0">
                          <a:effectLst/>
                        </a:rPr>
                        <a:t>l</a:t>
                      </a:r>
                      <a:r>
                        <a:rPr lang="en-GB" sz="1200" dirty="0" smtClean="0">
                          <a:effectLst/>
                        </a:rPr>
                        <a:t>earning </a:t>
                      </a:r>
                      <a:r>
                        <a:rPr lang="en-GB" sz="1200" dirty="0">
                          <a:effectLst/>
                        </a:rPr>
                        <a:t>for </a:t>
                      </a:r>
                      <a:r>
                        <a:rPr lang="en-GB" sz="1200" dirty="0" smtClean="0">
                          <a:effectLst/>
                        </a:rPr>
                        <a:t>student </a:t>
                      </a:r>
                      <a:r>
                        <a:rPr lang="en-GB" sz="1200" dirty="0">
                          <a:effectLst/>
                        </a:rPr>
                        <a:t>Nurses, </a:t>
                      </a:r>
                      <a:r>
                        <a:rPr lang="en-GB" sz="1200" u="sng" dirty="0">
                          <a:effectLst/>
                          <a:hlinkClick r:id="rId7"/>
                        </a:rPr>
                        <a:t>http://find.jorum.ac.uk/resources/18519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Nursing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Assessment tool in Word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42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Feb)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+mn-lt"/>
                        </a:rPr>
                        <a:t>22</a:t>
                      </a:r>
                    </a:p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(Since Feb)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0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Overview about fraud and risk factors, </a:t>
                      </a:r>
                      <a:r>
                        <a:rPr lang="en-GB" sz="1200" u="sng" dirty="0">
                          <a:effectLst/>
                          <a:hlinkClick r:id="rId8"/>
                        </a:rPr>
                        <a:t>http://find.jorum.ac.uk/resources/18494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Finance &amp; Accounting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PowerPoint presentation, Lecture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90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 Dec)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+mn-lt"/>
                        </a:rPr>
                        <a:t>52</a:t>
                      </a:r>
                    </a:p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(Since Dec)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47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Earnings Ratio - S/E, </a:t>
                      </a:r>
                      <a:r>
                        <a:rPr lang="en-GB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http://find.jorum.ac.uk/resources/18904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Enterprise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</a:t>
                      </a:r>
                      <a:r>
                        <a:rPr lang="en-GB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Excel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90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Apr)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+mn-lt"/>
                        </a:rPr>
                        <a:t>14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Apr)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5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552" y="404664"/>
            <a:ext cx="8085584" cy="634082"/>
          </a:xfrm>
          <a:prstGeom prst="rect">
            <a:avLst/>
          </a:prstGeom>
        </p:spPr>
        <p:txBody>
          <a:bodyPr/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OERs in JORUM</a:t>
            </a: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27551"/>
              </p:ext>
            </p:extLst>
          </p:nvPr>
        </p:nvGraphicFramePr>
        <p:xfrm>
          <a:off x="611560" y="1340768"/>
          <a:ext cx="8136904" cy="5112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266"/>
                <a:gridCol w="3210134"/>
                <a:gridCol w="1224136"/>
                <a:gridCol w="1368152"/>
                <a:gridCol w="864096"/>
                <a:gridCol w="1080120"/>
              </a:tblGrid>
              <a:tr h="582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Title &amp; URL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Subject</a:t>
                      </a:r>
                      <a:endParaRPr lang="en-GB" sz="16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</a:rPr>
                        <a:t>Type</a:t>
                      </a:r>
                      <a:r>
                        <a:rPr lang="en-GB" sz="1600" baseline="0" dirty="0" smtClean="0">
                          <a:effectLst/>
                        </a:rPr>
                        <a:t> &amp; Format</a:t>
                      </a:r>
                      <a:endParaRPr lang="en-GB" sz="1600" dirty="0" smtClean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Views</a:t>
                      </a: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Downloads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589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Properties of Ultrasonic Waves, </a:t>
                      </a:r>
                      <a:r>
                        <a:rPr lang="en-GB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http://find.jorum.ac.uk/resources/18755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Engineering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 material in Word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GB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 Mar)</a:t>
                      </a:r>
                      <a:endParaRPr lang="en-GB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/>
                        <a:t>29</a:t>
                      </a:r>
                      <a:endParaRPr lang="en-GB" sz="1600" b="1" dirty="0" smtClean="0"/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 Mar)</a:t>
                      </a:r>
                      <a:endParaRPr lang="en-GB" sz="1200" b="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9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Pollution </a:t>
                      </a:r>
                      <a:r>
                        <a:rPr lang="en-GB" sz="1200" dirty="0" smtClean="0">
                          <a:effectLst/>
                        </a:rPr>
                        <a:t>and </a:t>
                      </a:r>
                      <a:r>
                        <a:rPr lang="en-GB" sz="1200" dirty="0">
                          <a:effectLst/>
                        </a:rPr>
                        <a:t>p</a:t>
                      </a:r>
                      <a:r>
                        <a:rPr lang="en-GB" sz="1200" dirty="0" smtClean="0">
                          <a:effectLst/>
                        </a:rPr>
                        <a:t>ollutants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u="sng" dirty="0">
                          <a:effectLst/>
                          <a:hlinkClick r:id="rId4"/>
                        </a:rPr>
                        <a:t>http://find.jorum.ac.uk/resources/18529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Environmental &amp; Waste Management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Module</a:t>
                      </a:r>
                      <a:r>
                        <a:rPr lang="en-GB" sz="1200" baseline="0" dirty="0" smtClean="0">
                          <a:effectLst/>
                        </a:rPr>
                        <a:t> material in </a:t>
                      </a:r>
                      <a:r>
                        <a:rPr lang="en-GB" sz="1200" dirty="0" smtClean="0">
                          <a:effectLst/>
                        </a:rPr>
                        <a:t>HTML</a:t>
                      </a:r>
                      <a:r>
                        <a:rPr lang="en-GB" sz="1200" baseline="0" dirty="0">
                          <a:effectLst/>
                        </a:rPr>
                        <a:t> </a:t>
                      </a:r>
                      <a:r>
                        <a:rPr lang="en-GB" sz="1200" baseline="0" dirty="0" smtClean="0">
                          <a:effectLst/>
                        </a:rPr>
                        <a:t>&amp;</a:t>
                      </a:r>
                      <a:r>
                        <a:rPr lang="en-GB" sz="1200" dirty="0" smtClean="0">
                          <a:effectLst/>
                        </a:rPr>
                        <a:t> Word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 Feb)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185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 Feb)</a:t>
                      </a: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9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Case </a:t>
                      </a:r>
                      <a:r>
                        <a:rPr lang="en-GB" sz="1200" dirty="0" smtClean="0">
                          <a:effectLst/>
                        </a:rPr>
                        <a:t>studies </a:t>
                      </a:r>
                      <a:r>
                        <a:rPr lang="en-GB" sz="1200" dirty="0">
                          <a:effectLst/>
                        </a:rPr>
                        <a:t>in </a:t>
                      </a:r>
                      <a:r>
                        <a:rPr lang="en-GB" sz="1200" dirty="0" smtClean="0">
                          <a:effectLst/>
                        </a:rPr>
                        <a:t>psychology ethics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u="sng" dirty="0">
                          <a:effectLst/>
                          <a:hlinkClick r:id="rId5"/>
                        </a:rPr>
                        <a:t>http://find.jorum.ac.uk/resources/18520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Psychology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Tutorial</a:t>
                      </a:r>
                      <a:r>
                        <a:rPr lang="en-GB" sz="1200" baseline="0" dirty="0" smtClean="0">
                          <a:effectLst/>
                        </a:rPr>
                        <a:t> in</a:t>
                      </a:r>
                      <a:r>
                        <a:rPr lang="en-GB" sz="1200" dirty="0" smtClean="0">
                          <a:effectLst/>
                        </a:rPr>
                        <a:t> Word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39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 Feb)</a:t>
                      </a: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effectLst/>
                        </a:rPr>
                        <a:t>86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 Feb)</a:t>
                      </a: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779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Youth work: the role of the youth services in including young people with Special Educational Needs, </a:t>
                      </a:r>
                      <a:r>
                        <a:rPr lang="en-GB" sz="1200" u="sng" dirty="0" smtClean="0">
                          <a:effectLst/>
                          <a:hlinkClick r:id="rId6"/>
                        </a:rPr>
                        <a:t>http://find.jorum.ac.uk/resources/18536</a:t>
                      </a:r>
                      <a:r>
                        <a:rPr lang="en-GB" sz="1200" u="sng" dirty="0" smtClean="0">
                          <a:effectLst/>
                        </a:rPr>
                        <a:t> 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Youth &amp; Community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PowerPoint presentation, Lecture</a:t>
                      </a:r>
                      <a:endParaRPr lang="en-GB" sz="12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 Jan)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+mn-lt"/>
                        </a:rPr>
                        <a:t>9</a:t>
                      </a:r>
                    </a:p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(Since Jan)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9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Student-created presentations on contemporary global issues, 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http://find.jorum.ac.uk/resources/18898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Sociology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PowerPoint presentations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16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 Apr)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+mn-lt"/>
                        </a:rPr>
                        <a:t>41</a:t>
                      </a:r>
                    </a:p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(Since Apr)</a:t>
                      </a:r>
                      <a:endParaRPr lang="en-GB" sz="1200" dirty="0">
                        <a:latin typeface="+mn-lt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0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UKPSF Self-Audit Tool, </a:t>
                      </a:r>
                      <a:r>
                        <a:rPr lang="en-GB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http://find.jorum.ac.uk/resources/18907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CPD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 in PDF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</a:rPr>
                        <a:t>51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 Apr)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latin typeface="+mn-lt"/>
                        </a:rPr>
                        <a:t>13</a:t>
                      </a:r>
                    </a:p>
                    <a:p>
                      <a:pPr marL="0" marR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 Apr)</a:t>
                      </a: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09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Hub, </a:t>
                      </a:r>
                      <a:r>
                        <a:rPr lang="en-GB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http://find.jorum.ac.uk/resources/18539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skills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Website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(Since Feb)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2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*15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Skills MOOC, </a:t>
                      </a:r>
                      <a:r>
                        <a:rPr lang="en-GB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http://cfap.coursesites.com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Study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skills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MOOC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+mn-lt"/>
                      </a:endParaRPr>
                    </a:p>
                  </a:txBody>
                  <a:tcPr marL="60268" marR="6026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1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76672"/>
            <a:ext cx="8229600" cy="9409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Evaluation</a:t>
            </a:r>
            <a:endParaRPr lang="en-GB" sz="4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6" y="1600204"/>
            <a:ext cx="5414662" cy="46371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E</a:t>
            </a:r>
            <a:r>
              <a:rPr lang="en-GB" sz="2800" dirty="0" smtClean="0"/>
              <a:t>valuation of Phase 1 of the project will be conducted during July-August 2014</a:t>
            </a:r>
          </a:p>
          <a:p>
            <a:r>
              <a:rPr lang="en-GB" sz="2800" dirty="0"/>
              <a:t>A</a:t>
            </a:r>
            <a:r>
              <a:rPr lang="en-GB" sz="2800" dirty="0" smtClean="0"/>
              <a:t>cademics who have contributed materials to Open Northampton </a:t>
            </a:r>
          </a:p>
          <a:p>
            <a:r>
              <a:rPr lang="en-GB" sz="2800" dirty="0" smtClean="0"/>
              <a:t>Personal interviews:</a:t>
            </a:r>
          </a:p>
          <a:p>
            <a:pPr lvl="1"/>
            <a:r>
              <a:rPr lang="en-GB" sz="2400" dirty="0" smtClean="0"/>
              <a:t>Perceived challenges and concerns over open practices</a:t>
            </a:r>
          </a:p>
          <a:p>
            <a:pPr lvl="1"/>
            <a:r>
              <a:rPr lang="en-GB" sz="2400" dirty="0" smtClean="0"/>
              <a:t>Views on the impact of openness on their teaching practice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2695846"/>
            <a:ext cx="2979524" cy="29609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2160" y="5960145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hlinkClick r:id="rId4"/>
              </a:rPr>
              <a:t>Image from </a:t>
            </a:r>
            <a:r>
              <a:rPr lang="en-GB" sz="1200" dirty="0" err="1" smtClean="0">
                <a:hlinkClick r:id="rId4"/>
              </a:rPr>
              <a:t>Pixabay</a:t>
            </a:r>
            <a:r>
              <a:rPr lang="en-GB" sz="1200" dirty="0" smtClean="0"/>
              <a:t>, Public Domain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3427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73001" y="2476112"/>
            <a:ext cx="1756062" cy="1411887"/>
          </a:xfrm>
          <a:prstGeom prst="rect">
            <a:avLst/>
          </a:prstGeom>
        </p:spPr>
        <p:txBody>
          <a:bodyPr/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works?</a:t>
            </a:r>
            <a:endParaRPr lang="en-GB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6" y="937073"/>
            <a:ext cx="3165459" cy="2114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5" y="305160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 </a:t>
            </a:r>
            <a:r>
              <a:rPr lang="en-GB" sz="1200" dirty="0" smtClean="0"/>
              <a:t>Image by</a:t>
            </a:r>
            <a:r>
              <a:rPr lang="en-GB" sz="1200" dirty="0"/>
              <a:t> </a:t>
            </a:r>
            <a:r>
              <a:rPr lang="en-GB" sz="1200" dirty="0">
                <a:hlinkClick r:id="rId4"/>
              </a:rPr>
              <a:t> Capture Queen â„¢</a:t>
            </a:r>
            <a:r>
              <a:rPr lang="en-GB" sz="1200" dirty="0">
                <a:hlinkClick r:id="rId5"/>
              </a:rPr>
              <a:t> </a:t>
            </a:r>
            <a:r>
              <a:rPr lang="en-GB" sz="1200" dirty="0" smtClean="0"/>
              <a:t> CC BY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42533" y="3123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Contribute more when seeing the benefits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063" y="906979"/>
            <a:ext cx="200025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4592" y="2612274"/>
            <a:ext cx="1441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 by </a:t>
            </a:r>
            <a:r>
              <a:rPr lang="en-GB" sz="1200" dirty="0" err="1" smtClean="0">
                <a:hlinkClick r:id="rId7" tooltip="User:Kingroyos"/>
              </a:rPr>
              <a:t>Kingroyos</a:t>
            </a:r>
            <a:r>
              <a:rPr lang="en-GB" sz="1200" dirty="0" smtClean="0"/>
              <a:t>, Wikimedia Commons, CC BY-SA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572124" y="26064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Openness is seen as the School priority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85" y="4250358"/>
            <a:ext cx="3201144" cy="21367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2874" y="3569189"/>
            <a:ext cx="2376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ransforming a course into online or blended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414" y="4152434"/>
            <a:ext cx="3578993" cy="2332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21449" y="3725513"/>
            <a:ext cx="252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Developing a new course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7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5826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been challenging?</a:t>
            </a:r>
            <a:endParaRPr lang="en-GB" sz="3600" dirty="0"/>
          </a:p>
        </p:txBody>
      </p:sp>
      <p:sp>
        <p:nvSpPr>
          <p:cNvPr id="5" name="AutoShape 2" descr="Bloemen"/>
          <p:cNvSpPr>
            <a:spLocks noChangeAspect="1" noChangeArrowheads="1"/>
          </p:cNvSpPr>
          <p:nvPr/>
        </p:nvSpPr>
        <p:spPr bwMode="auto">
          <a:xfrm>
            <a:off x="63500" y="-136525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Wintergezicht"/>
          <p:cNvSpPr>
            <a:spLocks noChangeAspect="1" noChangeArrowheads="1"/>
          </p:cNvSpPr>
          <p:nvPr/>
        </p:nvSpPr>
        <p:spPr bwMode="auto">
          <a:xfrm>
            <a:off x="63500" y="-136525"/>
            <a:ext cx="2095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14" y="1717196"/>
            <a:ext cx="3411834" cy="2329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314" y="1271909"/>
            <a:ext cx="349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images of design and artworks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404657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 from </a:t>
            </a:r>
            <a:r>
              <a:rPr lang="en-GB" sz="1200" b="1" dirty="0" smtClean="0">
                <a:solidFill>
                  <a:schemeClr val="dk1"/>
                </a:solidFill>
              </a:rPr>
              <a:t>RIJKSSTUDIO</a:t>
            </a:r>
            <a:r>
              <a:rPr lang="en-GB" sz="1200" dirty="0" smtClean="0"/>
              <a:t>, Public Domain</a:t>
            </a:r>
            <a:endParaRPr lang="en-GB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6056093"/>
            <a:ext cx="320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Image from </a:t>
            </a:r>
            <a:r>
              <a:rPr lang="en-GB" sz="1200" dirty="0">
                <a:hlinkClick r:id="rId4"/>
              </a:rPr>
              <a:t>http://</a:t>
            </a:r>
            <a:r>
              <a:rPr lang="en-GB" sz="1200" dirty="0" smtClean="0">
                <a:hlinkClick r:id="rId4"/>
              </a:rPr>
              <a:t>ljvaughn.deviantart.com/art/Steampunk-Wings-in-Silver-131913368</a:t>
            </a:r>
            <a:r>
              <a:rPr lang="en-GB" sz="1200" dirty="0" smtClean="0"/>
              <a:t>, CC BY-NC-ND</a:t>
            </a:r>
            <a:endParaRPr lang="en-GB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419" y="4981911"/>
            <a:ext cx="2607161" cy="10515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83867" y="4358271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Don’t want to give away the ‘family silver’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62" y="1717195"/>
            <a:ext cx="3105422" cy="23354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32071" y="1312623"/>
            <a:ext cx="376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of diagrams, figures, screenshots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374503" y="4010791"/>
            <a:ext cx="2437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hlinkClick r:id="rId7"/>
              </a:rPr>
              <a:t>Image from </a:t>
            </a:r>
            <a:r>
              <a:rPr lang="en-GB" sz="1200" dirty="0" err="1" smtClean="0">
                <a:hlinkClick r:id="rId7"/>
              </a:rPr>
              <a:t>Pixabay</a:t>
            </a:r>
            <a:r>
              <a:rPr lang="en-GB" sz="1200" dirty="0" smtClean="0"/>
              <a:t>, Public Domain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55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" y="764704"/>
            <a:ext cx="673292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4237" y="751344"/>
            <a:ext cx="2409762" cy="1308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sz="1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 Semibold" panose="020B0702040204020203" pitchFamily="34" charset="0"/>
            </a:endParaRPr>
          </a:p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Open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Northampton</a:t>
            </a:r>
          </a:p>
          <a:p>
            <a:endParaRPr lang="en-GB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 Semibold" panose="020B07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4237" y="2846325"/>
            <a:ext cx="2409762" cy="1808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Please </a:t>
            </a:r>
            <a:r>
              <a:rPr lang="en-GB" sz="1600" dirty="0"/>
              <a:t>contact</a:t>
            </a:r>
            <a:r>
              <a:rPr lang="en-GB" sz="1600" dirty="0" smtClean="0"/>
              <a:t>:</a:t>
            </a:r>
          </a:p>
          <a:p>
            <a:endParaRPr lang="en-GB" sz="1400" dirty="0"/>
          </a:p>
          <a:p>
            <a:r>
              <a:rPr lang="en-GB" sz="1400" b="1" dirty="0"/>
              <a:t>Dr Ming Nie</a:t>
            </a:r>
          </a:p>
          <a:p>
            <a:r>
              <a:rPr lang="en-GB" sz="1400" dirty="0" smtClean="0">
                <a:hlinkClick r:id="rId4"/>
              </a:rPr>
              <a:t>Ming.Nie@northampton.ac.uk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b="1" dirty="0" smtClean="0"/>
              <a:t>Prof Alejandro Armellini</a:t>
            </a:r>
          </a:p>
          <a:p>
            <a:r>
              <a:rPr lang="en-GB" sz="1200" dirty="0" smtClean="0">
                <a:hlinkClick r:id="rId5"/>
              </a:rPr>
              <a:t>Ale.Armellini@northampton.ac.uk</a:t>
            </a:r>
            <a:r>
              <a:rPr lang="en-GB" sz="1200" dirty="0" smtClean="0"/>
              <a:t> </a:t>
            </a:r>
            <a:endParaRPr lang="en-GB" sz="1200" dirty="0"/>
          </a:p>
          <a:p>
            <a:endParaRPr lang="en-GB" sz="13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65" y="6136560"/>
            <a:ext cx="1458906" cy="51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17" y="6247915"/>
            <a:ext cx="67329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http://www.northamptonilt.com/open-northampton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44511" y="5261873"/>
            <a:ext cx="239948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Institute of Learning and Teaching in HE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8292" y="670036"/>
            <a:ext cx="2315802" cy="1231106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GB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 Semibold" panose="020B0702040204020203" pitchFamily="34" charset="0"/>
            </a:endParaRPr>
          </a:p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Open</a:t>
            </a:r>
          </a:p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 Semibold" panose="020B0702040204020203" pitchFamily="34" charset="0"/>
              </a:rPr>
              <a:t>Northampton</a:t>
            </a:r>
          </a:p>
          <a:p>
            <a:endParaRPr lang="en-GB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egoe UI Semibold" panose="020B07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2240" y="2309187"/>
            <a:ext cx="24220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Release samples from Northampton’s learning and teaching material as OER</a:t>
            </a:r>
          </a:p>
          <a:p>
            <a:endParaRPr lang="en-GB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Release one OER from each subject area by July 2014</a:t>
            </a:r>
            <a:endParaRPr lang="en-GB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" y="670036"/>
            <a:ext cx="6820124" cy="5410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8292" y="5130616"/>
            <a:ext cx="2283541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b="1" dirty="0">
                <a:solidFill>
                  <a:srgbClr val="FF0000"/>
                </a:solidFill>
              </a:rPr>
              <a:t>Institute of Learning and </a:t>
            </a:r>
            <a:r>
              <a:rPr lang="en-GB" b="1" dirty="0" smtClean="0">
                <a:solidFill>
                  <a:srgbClr val="FF0000"/>
                </a:solidFill>
              </a:rPr>
              <a:t>Teaching in HE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90" y="6237312"/>
            <a:ext cx="679266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http://</a:t>
            </a:r>
            <a:r>
              <a:rPr lang="en-GB" sz="2000" b="1" dirty="0" smtClean="0"/>
              <a:t>www.northamptonilt.com/open-northampton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3643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197802"/>
              </p:ext>
            </p:extLst>
          </p:nvPr>
        </p:nvGraphicFramePr>
        <p:xfrm>
          <a:off x="755576" y="1340767"/>
          <a:ext cx="7848872" cy="511256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791942"/>
                <a:gridCol w="3056930"/>
              </a:tblGrid>
              <a:tr h="61809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School</a:t>
                      </a:r>
                      <a:endParaRPr lang="en-GB" sz="2400" dirty="0"/>
                    </a:p>
                  </a:txBody>
                  <a:tcPr marL="51435" marR="51435" marT="25718" marB="25718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Number of Subjects</a:t>
                      </a:r>
                      <a:endParaRPr lang="en-GB" sz="2400" dirty="0"/>
                    </a:p>
                  </a:txBody>
                  <a:tcPr marL="51435" marR="51435" marT="25718" marB="25718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93780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Arts</a:t>
                      </a:r>
                      <a:endParaRPr lang="en-GB" sz="2400" b="1" dirty="0"/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10 </a:t>
                      </a:r>
                    </a:p>
                  </a:txBody>
                  <a:tcPr marL="51435" marR="51435" marT="25718" marB="25718" anchor="ctr"/>
                </a:tc>
              </a:tr>
              <a:tr h="837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Business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7</a:t>
                      </a:r>
                      <a:endParaRPr lang="en-GB" sz="2400" b="1" dirty="0"/>
                    </a:p>
                  </a:txBody>
                  <a:tcPr marL="51435" marR="51435" marT="25718" marB="25718" anchor="ctr"/>
                </a:tc>
              </a:tr>
              <a:tr h="595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Education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5</a:t>
                      </a:r>
                      <a:endParaRPr lang="en-GB" sz="2400" b="1" dirty="0"/>
                    </a:p>
                  </a:txBody>
                  <a:tcPr marL="51435" marR="51435" marT="25718" marB="25718" anchor="ctr"/>
                </a:tc>
              </a:tr>
              <a:tr h="637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Health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8</a:t>
                      </a:r>
                      <a:endParaRPr lang="en-GB" sz="2400" b="1" dirty="0"/>
                    </a:p>
                  </a:txBody>
                  <a:tcPr marL="51435" marR="51435" marT="25718" marB="25718" anchor="ctr"/>
                </a:tc>
              </a:tr>
              <a:tr h="640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Science &amp; Technology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4</a:t>
                      </a:r>
                      <a:endParaRPr lang="en-GB" sz="2400" b="1" dirty="0"/>
                    </a:p>
                  </a:txBody>
                  <a:tcPr marL="51435" marR="51435" marT="25718" marB="25718" anchor="ctr"/>
                </a:tc>
              </a:tr>
              <a:tr h="588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/>
                        <a:t>Social Sciences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7</a:t>
                      </a:r>
                      <a:endParaRPr lang="en-GB" sz="2400" b="1" dirty="0"/>
                    </a:p>
                  </a:txBody>
                  <a:tcPr marL="51435" marR="51435" marT="25718" marB="25718" anchor="ctr"/>
                </a:tc>
              </a:tr>
              <a:tr h="600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51435" marR="51435" marT="25718" marB="25718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67544" y="332656"/>
            <a:ext cx="8229600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Subject areas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363959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Why Open Northampton?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4005064"/>
            <a:ext cx="3600492" cy="21602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GB" sz="2800" dirty="0" smtClean="0"/>
              <a:t>Re-design </a:t>
            </a:r>
            <a:r>
              <a:rPr lang="en-GB" sz="2800" dirty="0"/>
              <a:t>for online and blended provision</a:t>
            </a:r>
          </a:p>
          <a:p>
            <a:pPr lvl="0"/>
            <a:r>
              <a:rPr lang="en-GB" sz="2800" dirty="0"/>
              <a:t>CPD and accreditation</a:t>
            </a:r>
          </a:p>
          <a:p>
            <a:pPr lvl="0"/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practices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37936" y="4005064"/>
            <a:ext cx="3622496" cy="2160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Appropriate ‘blends’</a:t>
            </a:r>
          </a:p>
          <a:p>
            <a:r>
              <a:rPr lang="en-GB" sz="2800" dirty="0" smtClean="0"/>
              <a:t>Flexibility</a:t>
            </a:r>
          </a:p>
          <a:p>
            <a:r>
              <a:rPr lang="en-GB" sz="2800" dirty="0" smtClean="0"/>
              <a:t>Mobility</a:t>
            </a:r>
          </a:p>
          <a:p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Openness</a:t>
            </a:r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016166"/>
            <a:ext cx="165618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1664" y="3016166"/>
            <a:ext cx="172819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 to: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03648"/>
            <a:ext cx="196308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4824536" cy="11430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Why openness?</a:t>
            </a:r>
            <a:endParaRPr lang="en-GB" sz="4000" b="1" dirty="0"/>
          </a:p>
        </p:txBody>
      </p:sp>
      <p:pic>
        <p:nvPicPr>
          <p:cNvPr id="1026" name="Picture 2" descr="http://www.nottingham.ac.uk/xpert/attribution/pictureattrib/mangle.php?url=http://farm5.static.flickr.com/3207/2932583834_ea15380f50_b.jpg&amp;original_url=http://www.flickr.com/35114754@N00/2932583834/&amp;license=flickr_2&amp;flickr_id=2932583834&amp;size=full&amp;picturename=Harley%20Napping%2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02" y="577920"/>
            <a:ext cx="3374492" cy="241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70952" y="3429000"/>
            <a:ext cx="7808042" cy="27363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GB" sz="2800" dirty="0"/>
              <a:t>Enhancing student experience and satisfaction </a:t>
            </a:r>
          </a:p>
          <a:p>
            <a:pPr lvl="0"/>
            <a:r>
              <a:rPr lang="en-GB" sz="2800" dirty="0" smtClean="0"/>
              <a:t>Increasing reputation </a:t>
            </a:r>
            <a:endParaRPr lang="en-GB" sz="2800" dirty="0"/>
          </a:p>
          <a:p>
            <a:pPr lvl="0"/>
            <a:r>
              <a:rPr lang="en-GB" sz="2800" dirty="0" smtClean="0"/>
              <a:t>Marketing - attracting </a:t>
            </a:r>
            <a:r>
              <a:rPr lang="en-GB" sz="2800" dirty="0"/>
              <a:t>students to specific courses of study through ‘</a:t>
            </a:r>
            <a:r>
              <a:rPr lang="en-GB" sz="2800" dirty="0" smtClean="0"/>
              <a:t>tasters’</a:t>
            </a:r>
          </a:p>
          <a:p>
            <a:pPr lvl="0"/>
            <a:r>
              <a:rPr lang="en-GB" sz="2800" dirty="0" smtClean="0"/>
              <a:t>Achieving </a:t>
            </a:r>
            <a:r>
              <a:rPr lang="en-GB" sz="2800" dirty="0"/>
              <a:t>financial </a:t>
            </a:r>
            <a:r>
              <a:rPr lang="en-GB" sz="2800" dirty="0" smtClean="0"/>
              <a:t>sustainability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088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77369"/>
              </p:ext>
            </p:extLst>
          </p:nvPr>
        </p:nvGraphicFramePr>
        <p:xfrm>
          <a:off x="1187624" y="1484784"/>
          <a:ext cx="7272808" cy="392374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{85BE263C-DBD7-4A20-BB59-AAB30ACAA65A}</a:tableStyleId>
              </a:tblPr>
              <a:tblGrid>
                <a:gridCol w="727280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What we need from you?</a:t>
                      </a:r>
                      <a:endParaRPr lang="en-GB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4295" marR="74295" marT="37148" marB="37148" anchor="ctr">
                    <a:solidFill>
                      <a:srgbClr val="0070C0"/>
                    </a:solidFill>
                  </a:tcPr>
                </a:tc>
              </a:tr>
              <a:tr h="3275676"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The</a:t>
                      </a:r>
                      <a:r>
                        <a:rPr lang="en-GB" sz="2200" baseline="0" dirty="0" smtClean="0"/>
                        <a:t> materials</a:t>
                      </a:r>
                      <a:r>
                        <a:rPr lang="en-GB" sz="2200" dirty="0" smtClean="0"/>
                        <a:t> can come in different sizes and formats, such as:</a:t>
                      </a:r>
                    </a:p>
                    <a:p>
                      <a:endParaRPr lang="en-GB" sz="220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GB" sz="2200" dirty="0" smtClean="0"/>
                        <a:t>Content of a teaching session or</a:t>
                      </a:r>
                      <a:r>
                        <a:rPr lang="en-GB" sz="2200" baseline="0" dirty="0" smtClean="0"/>
                        <a:t> unit</a:t>
                      </a:r>
                      <a:r>
                        <a:rPr lang="en-GB" sz="2200" dirty="0" smtClean="0"/>
                        <a:t> (in Word or PDF)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GB" sz="2200" dirty="0" smtClean="0"/>
                        <a:t>Lecture presentations (in PowerPoint or PDF)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GB" sz="2200" dirty="0" smtClean="0"/>
                        <a:t>Video clips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GB" sz="2200" dirty="0" smtClean="0"/>
                        <a:t>Audio clips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GB" sz="2200" dirty="0" smtClean="0"/>
                        <a:t>Assessment activities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</a:rPr>
                        <a:t>Learning activities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GB" sz="2200" dirty="0" smtClean="0">
                          <a:solidFill>
                            <a:schemeClr val="tx1"/>
                          </a:solidFill>
                        </a:rPr>
                        <a:t>Case studies &amp;</a:t>
                      </a:r>
                      <a:r>
                        <a:rPr lang="en-GB" sz="2200" baseline="0" dirty="0" smtClean="0">
                          <a:solidFill>
                            <a:schemeClr val="tx1"/>
                          </a:solidFill>
                        </a:rPr>
                        <a:t> scenarios</a:t>
                      </a:r>
                      <a:endParaRPr lang="en-GB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lung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61"/>
          <a:stretch/>
        </p:blipFill>
        <p:spPr>
          <a:xfrm>
            <a:off x="1331640" y="5661248"/>
            <a:ext cx="6876143" cy="64047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5576" y="404664"/>
            <a:ext cx="7869560" cy="9250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How can I contribute?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8123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078051"/>
              </p:ext>
            </p:extLst>
          </p:nvPr>
        </p:nvGraphicFramePr>
        <p:xfrm>
          <a:off x="971600" y="1484784"/>
          <a:ext cx="7704856" cy="469868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28192"/>
                <a:gridCol w="5976664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Phase</a:t>
                      </a:r>
                      <a:endParaRPr lang="en-GB" sz="2800" dirty="0"/>
                    </a:p>
                  </a:txBody>
                  <a:tcPr marL="51435" marR="51435" marT="25718" marB="25718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Objective</a:t>
                      </a:r>
                      <a:endParaRPr lang="en-GB" sz="2800" dirty="0"/>
                    </a:p>
                  </a:txBody>
                  <a:tcPr marL="51435" marR="51435" marT="25718" marB="25718" anchor="ctr">
                    <a:solidFill>
                      <a:srgbClr val="C00000"/>
                    </a:solidFill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Phase 1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(August</a:t>
                      </a:r>
                      <a:r>
                        <a:rPr lang="en-GB" sz="2000" b="0" baseline="0" dirty="0" smtClean="0"/>
                        <a:t> 2013 – July 2014)</a:t>
                      </a:r>
                      <a:endParaRPr lang="en-GB" sz="2000" b="0" dirty="0" smtClean="0"/>
                    </a:p>
                  </a:txBody>
                  <a:tcPr marL="51435" marR="51435" marT="25718" marB="257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/>
                        <a:t>Release existing materials: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One OER from each subject area by</a:t>
                      </a:r>
                      <a:r>
                        <a:rPr lang="en-GB" sz="2000" baseline="0" dirty="0" smtClean="0"/>
                        <a:t> July 2014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Materials</a:t>
                      </a:r>
                      <a:r>
                        <a:rPr lang="en-GB" sz="2000" baseline="0" dirty="0" smtClean="0"/>
                        <a:t> piloted in the form of MOOCs:</a:t>
                      </a:r>
                    </a:p>
                    <a:p>
                      <a:pPr marL="714375" lvl="1" indent="-457200">
                        <a:buFont typeface="+mj-lt"/>
                        <a:buAutoNum type="arabicPeriod"/>
                      </a:pPr>
                      <a:r>
                        <a:rPr lang="en-GB" sz="2000" baseline="0" dirty="0" smtClean="0"/>
                        <a:t>Study Skills (2 MOOCs)</a:t>
                      </a:r>
                    </a:p>
                    <a:p>
                      <a:pPr marL="714375" lvl="1" indent="-457200">
                        <a:buFont typeface="+mj-lt"/>
                        <a:buAutoNum type="arabicPeriod"/>
                      </a:pPr>
                      <a:r>
                        <a:rPr lang="en-GB" sz="2000" baseline="0" dirty="0" smtClean="0"/>
                        <a:t>Gateway MBA</a:t>
                      </a:r>
                    </a:p>
                    <a:p>
                      <a:pPr marL="714375" lvl="1" indent="-457200">
                        <a:buFont typeface="+mj-lt"/>
                        <a:buAutoNum type="arabicPeriod"/>
                      </a:pPr>
                      <a:r>
                        <a:rPr lang="en-GB" sz="2000" baseline="0" dirty="0" smtClean="0"/>
                        <a:t>International Law</a:t>
                      </a:r>
                    </a:p>
                  </a:txBody>
                  <a:tcPr marL="51435" marR="51435" marT="25718" marB="25718" anchor="ctr">
                    <a:solidFill>
                      <a:schemeClr val="bg1"/>
                    </a:solidFill>
                  </a:tcPr>
                </a:tc>
              </a:tr>
              <a:tr h="1962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/>
                        <a:t>Phase 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(August</a:t>
                      </a:r>
                      <a:r>
                        <a:rPr lang="en-GB" sz="2000" b="0" baseline="0" dirty="0" smtClean="0"/>
                        <a:t> 2014 – July 2016)</a:t>
                      </a:r>
                      <a:endParaRPr lang="en-GB" sz="20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dirty="0" smtClean="0"/>
                    </a:p>
                  </a:txBody>
                  <a:tcPr marL="51435" marR="51435" marT="25718" marB="2571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2000" b="1" dirty="0" smtClean="0"/>
                        <a:t>Explicit embedding: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/>
                        <a:t>New </a:t>
                      </a:r>
                      <a:r>
                        <a:rPr lang="en-GB" sz="2000" baseline="0" dirty="0" smtClean="0"/>
                        <a:t>OERs developed</a:t>
                      </a:r>
                    </a:p>
                    <a:p>
                      <a:pPr marL="342900" marR="0" indent="-3429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 smtClean="0"/>
                        <a:t>More MOOCs across</a:t>
                      </a:r>
                      <a:r>
                        <a:rPr lang="en-GB" sz="2000" baseline="0" dirty="0" smtClean="0"/>
                        <a:t> schools and levels</a:t>
                      </a:r>
                    </a:p>
                    <a:p>
                      <a:pPr marL="342900" marR="0" indent="-3429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 smtClean="0"/>
                        <a:t>Explicit incorporation of OERs in course design &amp; delivery</a:t>
                      </a:r>
                      <a:r>
                        <a:rPr lang="en-GB" sz="2000" baseline="0" dirty="0" smtClean="0"/>
                        <a:t> - open educational practices become visible</a:t>
                      </a:r>
                    </a:p>
                  </a:txBody>
                  <a:tcPr marL="51435" marR="51435" marT="25718" marB="25718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755576" y="404664"/>
            <a:ext cx="7869560" cy="9250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Project implementation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0501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61696"/>
              </p:ext>
            </p:extLst>
          </p:nvPr>
        </p:nvGraphicFramePr>
        <p:xfrm>
          <a:off x="1403648" y="692696"/>
          <a:ext cx="6264695" cy="504056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080119"/>
                <a:gridCol w="2592288"/>
                <a:gridCol w="2592288"/>
              </a:tblGrid>
              <a:tr h="21602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Design </a:t>
                      </a:r>
                      <a:endParaRPr lang="en-GB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Planned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aseline="0" dirty="0" smtClean="0">
                          <a:latin typeface="Calibri"/>
                          <a:ea typeface="Calibri"/>
                          <a:cs typeface="Times New Roman"/>
                        </a:rPr>
                        <a:t>Enhancement</a:t>
                      </a:r>
                      <a:endParaRPr lang="en-GB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Strategic </a:t>
                      </a:r>
                      <a:r>
                        <a:rPr lang="en-GB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Enhancement</a:t>
                      </a:r>
                      <a:endParaRPr lang="en-GB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95651">
                <a:tc>
                  <a:txBody>
                    <a:bodyPr/>
                    <a:lstStyle/>
                    <a:p>
                      <a:pPr algn="ctr"/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Delivery</a:t>
                      </a: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strike="noStrike" dirty="0" smtClean="0">
                          <a:latin typeface="Calibri"/>
                          <a:ea typeface="Calibri"/>
                          <a:cs typeface="Times New Roman"/>
                        </a:rPr>
                        <a:t>Just-in-time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Enhancement</a:t>
                      </a:r>
                      <a:endParaRPr lang="en-GB" sz="2000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latin typeface="Calibri"/>
                          <a:ea typeface="Calibri"/>
                          <a:cs typeface="Times New Roman"/>
                        </a:rPr>
                        <a:t>Reflective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Enhancement</a:t>
                      </a:r>
                      <a:endParaRPr lang="en-GB" sz="2000" dirty="0" smtClean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4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 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Repurposed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35531" y="5849616"/>
            <a:ext cx="1533256" cy="43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OER use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9517" y="2489553"/>
            <a:ext cx="504056" cy="194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Curriculum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1545" y="6391122"/>
            <a:ext cx="6877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Armellini &amp; Nie (2013). Open educational practices for curriculum enhancement. </a:t>
            </a:r>
            <a:r>
              <a:rPr lang="en-US" sz="1200" i="1" dirty="0" smtClean="0"/>
              <a:t>Open Learning</a:t>
            </a:r>
            <a:r>
              <a:rPr lang="en-US" sz="1200" dirty="0"/>
              <a:t> </a:t>
            </a:r>
            <a:r>
              <a:rPr lang="en-US" sz="1200" i="1" dirty="0" smtClean="0"/>
              <a:t>28</a:t>
            </a:r>
            <a:r>
              <a:rPr lang="en-US" sz="1200" dirty="0" smtClean="0"/>
              <a:t>(1) 7-20.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18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7624" y="800130"/>
            <a:ext cx="6912768" cy="86409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defTabSz="514350" rtl="0" eaLnBrk="1" latinLnBrk="0" hangingPunct="1"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Key stages in Phase one</a:t>
            </a:r>
            <a:endParaRPr lang="en-GB" sz="4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61688" y="2636912"/>
            <a:ext cx="5010472" cy="31683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192881" indent="-192881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7910" indent="-160735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Stakeholder engagement</a:t>
            </a:r>
          </a:p>
          <a:p>
            <a:r>
              <a:rPr lang="en-GB" sz="3200" dirty="0" smtClean="0"/>
              <a:t>Content collection</a:t>
            </a:r>
          </a:p>
          <a:p>
            <a:r>
              <a:rPr lang="en-GB" sz="3200" dirty="0" smtClean="0"/>
              <a:t>Quality assurance</a:t>
            </a:r>
          </a:p>
          <a:p>
            <a:r>
              <a:rPr lang="en-GB" sz="3200" dirty="0" smtClean="0"/>
              <a:t>Release</a:t>
            </a:r>
          </a:p>
          <a:p>
            <a:r>
              <a:rPr lang="en-GB" sz="3200" dirty="0" smtClean="0"/>
              <a:t>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0" y="3284984"/>
            <a:ext cx="3042940" cy="20159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6732240" y="5300932"/>
            <a:ext cx="2088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Image courtesy </a:t>
            </a:r>
            <a:r>
              <a:rPr lang="en-US" sz="1400" dirty="0" smtClean="0">
                <a:solidFill>
                  <a:srgbClr val="000000"/>
                </a:solidFill>
              </a:rPr>
              <a:t>of artur84 </a:t>
            </a:r>
            <a:r>
              <a:rPr lang="en-US" sz="1400" u="sng" dirty="0" smtClean="0">
                <a:solidFill>
                  <a:srgbClr val="1155CC"/>
                </a:solidFill>
                <a:hlinkClick r:id="rId3"/>
              </a:rPr>
              <a:t>FreeDigitalPhotos.net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51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906</Words>
  <Application>Microsoft Office PowerPoint</Application>
  <PresentationFormat>On-screen Show (4:3)</PresentationFormat>
  <Paragraphs>265</Paragraphs>
  <Slides>16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Segoe UI Semibold</vt:lpstr>
      <vt:lpstr>Times New Roman</vt:lpstr>
      <vt:lpstr>Verdana</vt:lpstr>
      <vt:lpstr>Wingdings</vt:lpstr>
      <vt:lpstr>Office Theme</vt:lpstr>
      <vt:lpstr>Towards an More Open Northampton</vt:lpstr>
      <vt:lpstr>PowerPoint Presentation</vt:lpstr>
      <vt:lpstr>PowerPoint Presentation</vt:lpstr>
      <vt:lpstr>Why Open Northampton?</vt:lpstr>
      <vt:lpstr>Why openness?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been challenging?</vt:lpstr>
      <vt:lpstr>PowerPoint Presentation</vt:lpstr>
    </vt:vector>
  </TitlesOfParts>
  <Company>University of Northampton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Northampton</dc:title>
  <dc:creator>Windows User</dc:creator>
  <cp:lastModifiedBy>Nie Ming</cp:lastModifiedBy>
  <cp:revision>423</cp:revision>
  <cp:lastPrinted>2014-04-25T09:15:42Z</cp:lastPrinted>
  <dcterms:created xsi:type="dcterms:W3CDTF">2013-08-22T10:30:11Z</dcterms:created>
  <dcterms:modified xsi:type="dcterms:W3CDTF">2014-04-25T12:33:24Z</dcterms:modified>
</cp:coreProperties>
</file>